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7" r:id="rId3"/>
    <p:sldId id="256" r:id="rId4"/>
    <p:sldId id="263" r:id="rId5"/>
    <p:sldId id="258" r:id="rId6"/>
    <p:sldId id="264"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332267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1861596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3876064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2580038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2390712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1634443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2927386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3255486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1427030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2855563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E7CC6C9-708B-40E7-AA6D-17E070628D2E}"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356238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7CC6C9-708B-40E7-AA6D-17E070628D2E}"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82469B-397B-4B96-AC30-4857C49D0732}" type="slidenum">
              <a:rPr lang="en-IN" smtClean="0"/>
              <a:pPr/>
              <a:t>‹#›</a:t>
            </a:fld>
            <a:endParaRPr lang="en-IN"/>
          </a:p>
        </p:txBody>
      </p:sp>
    </p:spTree>
    <p:extLst>
      <p:ext uri="{BB962C8B-B14F-4D97-AF65-F5344CB8AC3E}">
        <p14:creationId xmlns="" xmlns:p14="http://schemas.microsoft.com/office/powerpoint/2010/main" val="4172244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ASP.NET TECHNOLOGIES</a:t>
            </a:r>
            <a:endParaRPr lang="en-IN" dirty="0"/>
          </a:p>
        </p:txBody>
      </p:sp>
      <p:sp>
        <p:nvSpPr>
          <p:cNvPr id="3" name="Subtitle 2"/>
          <p:cNvSpPr>
            <a:spLocks noGrp="1"/>
          </p:cNvSpPr>
          <p:nvPr>
            <p:ph type="subTitle" idx="1"/>
          </p:nvPr>
        </p:nvSpPr>
        <p:spPr/>
        <p:txBody>
          <a:bodyPr/>
          <a:lstStyle/>
          <a:p>
            <a:r>
              <a:rPr lang="en-IN" dirty="0" smtClean="0"/>
              <a:t>  </a:t>
            </a:r>
          </a:p>
          <a:p>
            <a:r>
              <a:rPr lang="en-IN" dirty="0" smtClean="0"/>
              <a:t>CATEGORIES OF ASP.NET</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ASP.NET Web Server Controls</a:t>
            </a:r>
            <a:br>
              <a:rPr lang="en-IN" b="1" dirty="0"/>
            </a:br>
            <a:endParaRPr lang="en-IN" dirty="0"/>
          </a:p>
        </p:txBody>
      </p:sp>
      <p:pic>
        <p:nvPicPr>
          <p:cNvPr id="3" name="Picture 2"/>
          <p:cNvPicPr>
            <a:picLocks noChangeAspect="1"/>
          </p:cNvPicPr>
          <p:nvPr/>
        </p:nvPicPr>
        <p:blipFill>
          <a:blip r:embed="rId2"/>
          <a:stretch>
            <a:fillRect/>
          </a:stretch>
        </p:blipFill>
        <p:spPr>
          <a:xfrm>
            <a:off x="0" y="1207911"/>
            <a:ext cx="6728178" cy="5650089"/>
          </a:xfrm>
          <a:prstGeom prst="rect">
            <a:avLst/>
          </a:prstGeom>
        </p:spPr>
      </p:pic>
      <p:pic>
        <p:nvPicPr>
          <p:cNvPr id="4" name="Picture 3"/>
          <p:cNvPicPr>
            <a:picLocks noChangeAspect="1"/>
          </p:cNvPicPr>
          <p:nvPr/>
        </p:nvPicPr>
        <p:blipFill>
          <a:blip r:embed="rId3"/>
          <a:stretch>
            <a:fillRect/>
          </a:stretch>
        </p:blipFill>
        <p:spPr>
          <a:xfrm>
            <a:off x="6728178" y="1207912"/>
            <a:ext cx="5463822" cy="5650088"/>
          </a:xfrm>
          <a:prstGeom prst="rect">
            <a:avLst/>
          </a:prstGeom>
        </p:spPr>
      </p:pic>
    </p:spTree>
    <p:extLst>
      <p:ext uri="{BB962C8B-B14F-4D97-AF65-F5344CB8AC3E}">
        <p14:creationId xmlns="" xmlns:p14="http://schemas.microsoft.com/office/powerpoint/2010/main" val="1259060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6222" y="835377"/>
            <a:ext cx="9144000" cy="756356"/>
          </a:xfrm>
        </p:spPr>
        <p:txBody>
          <a:bodyPr>
            <a:normAutofit fontScale="90000"/>
          </a:bodyPr>
          <a:lstStyle/>
          <a:p>
            <a:r>
              <a:rPr lang="en-IN" b="1" dirty="0"/>
              <a:t>HTML Server Controls</a:t>
            </a:r>
            <a:br>
              <a:rPr lang="en-IN" b="1" dirty="0"/>
            </a:br>
            <a:endParaRPr lang="en-IN" dirty="0"/>
          </a:p>
        </p:txBody>
      </p:sp>
      <p:sp>
        <p:nvSpPr>
          <p:cNvPr id="3" name="Subtitle 2"/>
          <p:cNvSpPr>
            <a:spLocks noGrp="1"/>
          </p:cNvSpPr>
          <p:nvPr>
            <p:ph type="subTitle" idx="1"/>
          </p:nvPr>
        </p:nvSpPr>
        <p:spPr>
          <a:xfrm>
            <a:off x="0" y="1140177"/>
            <a:ext cx="12192000" cy="5576711"/>
          </a:xfrm>
        </p:spPr>
        <p:txBody>
          <a:bodyPr>
            <a:normAutofit/>
          </a:bodyPr>
          <a:lstStyle/>
          <a:p>
            <a:pPr algn="l"/>
            <a:r>
              <a:rPr lang="en-US" dirty="0" smtClean="0"/>
              <a:t>   </a:t>
            </a:r>
          </a:p>
          <a:p>
            <a:pPr algn="l"/>
            <a:endParaRPr lang="en-US" dirty="0" smtClean="0"/>
          </a:p>
          <a:p>
            <a:pPr algn="l"/>
            <a:r>
              <a:rPr lang="en-US" dirty="0" smtClean="0"/>
              <a:t>  HTML </a:t>
            </a:r>
            <a:r>
              <a:rPr lang="en-US" dirty="0"/>
              <a:t>server controls are HTML elements (or elements in other supported markup, such as </a:t>
            </a:r>
            <a:r>
              <a:rPr lang="en-US" dirty="0" smtClean="0"/>
              <a:t>  XHTML</a:t>
            </a:r>
            <a:r>
              <a:rPr lang="en-US" dirty="0"/>
              <a:t>) containing attributes that make them programmable in server code. By default, HTML </a:t>
            </a:r>
            <a:r>
              <a:rPr lang="en-US" dirty="0" smtClean="0"/>
              <a:t>         elements </a:t>
            </a:r>
            <a:r>
              <a:rPr lang="en-US" dirty="0"/>
              <a:t>on an ASP.NET Web page are not available to the server. Instead, they are treated as </a:t>
            </a:r>
            <a:r>
              <a:rPr lang="en-US" dirty="0" smtClean="0"/>
              <a:t>   opaque </a:t>
            </a:r>
            <a:r>
              <a:rPr lang="en-US" dirty="0"/>
              <a:t>text and passed through to the browser. However, by converting HTML elements to HTML server controls, you expose them as elements you can program on the server.</a:t>
            </a:r>
          </a:p>
          <a:p>
            <a:pPr algn="l"/>
            <a:r>
              <a:rPr lang="en-US" dirty="0"/>
              <a:t>The object model for HTML server controls maps closely to that of the corresponding elements. For example, HTML attributes are exposed in HTML server controls as properties.</a:t>
            </a:r>
          </a:p>
          <a:p>
            <a:pPr marL="342900" indent="-342900" algn="l"/>
            <a:endParaRPr lang="en-IN" dirty="0" smtClean="0"/>
          </a:p>
          <a:p>
            <a:pPr marL="342900" indent="-342900" algn="l">
              <a:buFont typeface="Arial" panose="020B0604020202020204" pitchFamily="34" charset="0"/>
              <a:buChar char="•"/>
            </a:pPr>
            <a:endParaRPr lang="en-IN" dirty="0"/>
          </a:p>
        </p:txBody>
      </p:sp>
    </p:spTree>
    <p:extLst>
      <p:ext uri="{BB962C8B-B14F-4D97-AF65-F5344CB8AC3E}">
        <p14:creationId xmlns="" xmlns:p14="http://schemas.microsoft.com/office/powerpoint/2010/main" val="3456324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5201424"/>
          </a:xfrm>
          <a:prstGeom prst="rect">
            <a:avLst/>
          </a:prstGeom>
        </p:spPr>
        <p:txBody>
          <a:bodyPr wrap="square">
            <a:spAutoFit/>
          </a:bodyPr>
          <a:lstStyle/>
          <a:p>
            <a:pPr algn="ctr"/>
            <a:endParaRPr lang="en-US" sz="2400" b="1" u="sng" dirty="0" smtClean="0"/>
          </a:p>
          <a:p>
            <a:pPr algn="ctr"/>
            <a:r>
              <a:rPr lang="en-US" sz="3600" b="1" u="sng" dirty="0" smtClean="0"/>
              <a:t>HTML </a:t>
            </a:r>
            <a:r>
              <a:rPr lang="en-US" sz="3600" b="1" u="sng" dirty="0" smtClean="0"/>
              <a:t>server controls offer the following features</a:t>
            </a:r>
            <a:r>
              <a:rPr lang="en-US" sz="3600" b="1" u="sng" dirty="0" smtClean="0"/>
              <a:t>:</a:t>
            </a:r>
          </a:p>
          <a:p>
            <a:pPr algn="ctr"/>
            <a:endParaRPr lang="en-US" sz="2400" b="1" u="sng" dirty="0" smtClean="0"/>
          </a:p>
          <a:p>
            <a:pPr algn="ctr"/>
            <a:endParaRPr lang="en-US" sz="2400" b="1" u="sng" dirty="0" smtClean="0"/>
          </a:p>
          <a:p>
            <a:pPr algn="ctr"/>
            <a:endParaRPr lang="en-US" sz="2400" b="1" u="sng" dirty="0" smtClean="0"/>
          </a:p>
          <a:p>
            <a:pPr marL="342900" indent="-342900">
              <a:buFont typeface="Arial" panose="020B0604020202020204" pitchFamily="34" charset="0"/>
              <a:buChar char="•"/>
            </a:pPr>
            <a:r>
              <a:rPr lang="en-US" sz="2000" dirty="0" smtClean="0"/>
              <a:t>An object model that you can program against on the server using familiar object-oriented techniques. Each server control exposes properties that enable you to manipulate the control's markup attributes programmatically in server code.</a:t>
            </a:r>
          </a:p>
          <a:p>
            <a:pPr marL="342900" indent="-342900">
              <a:buFont typeface="Arial" panose="020B0604020202020204" pitchFamily="34" charset="0"/>
              <a:buChar char="•"/>
            </a:pPr>
            <a:r>
              <a:rPr lang="en-US" sz="2000" dirty="0" smtClean="0"/>
              <a:t>A set of events for which you can write event handlers in much the same way you would in a client-based form, except that the event is handled in server code.</a:t>
            </a:r>
          </a:p>
          <a:p>
            <a:pPr marL="342900" indent="-342900">
              <a:buFont typeface="Arial" panose="020B0604020202020204" pitchFamily="34" charset="0"/>
              <a:buChar char="•"/>
            </a:pPr>
            <a:r>
              <a:rPr lang="en-US" sz="2000" dirty="0" smtClean="0"/>
              <a:t>The ability to handle events in client script.</a:t>
            </a:r>
          </a:p>
          <a:p>
            <a:pPr marL="342900" indent="-342900">
              <a:buFont typeface="Arial" panose="020B0604020202020204" pitchFamily="34" charset="0"/>
              <a:buChar char="•"/>
            </a:pPr>
            <a:r>
              <a:rPr lang="en-US" sz="2000" dirty="0" smtClean="0"/>
              <a:t>Automatic maintenance of the control's state. When the page makes a round trip to the server, the values that the user entered into HTML server controls are automatically maintained and sent back to the browser.</a:t>
            </a:r>
          </a:p>
          <a:p>
            <a:pPr marL="342900" indent="-342900">
              <a:buFont typeface="Arial" panose="020B0604020202020204" pitchFamily="34" charset="0"/>
              <a:buChar char="•"/>
            </a:pPr>
            <a:r>
              <a:rPr lang="en-US" sz="2000" dirty="0" smtClean="0"/>
              <a:t>Interaction with ASP.NET validation controls so you can verify that a user has entered appropriate information into a control</a:t>
            </a:r>
            <a:r>
              <a:rPr lang="en-US" sz="2000" dirty="0" smtClean="0"/>
              <a:t>.</a:t>
            </a:r>
            <a:endParaRPr lang="en-US" sz="20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98311"/>
            <a:ext cx="9144000" cy="970845"/>
          </a:xfrm>
        </p:spPr>
        <p:txBody>
          <a:bodyPr>
            <a:normAutofit fontScale="90000"/>
          </a:bodyPr>
          <a:lstStyle/>
          <a:p>
            <a:r>
              <a:rPr lang="en-IN" b="1" dirty="0"/>
              <a:t>Web Server Controls</a:t>
            </a:r>
            <a:br>
              <a:rPr lang="en-IN" b="1" dirty="0"/>
            </a:br>
            <a:endParaRPr lang="en-IN" dirty="0"/>
          </a:p>
        </p:txBody>
      </p:sp>
      <p:sp>
        <p:nvSpPr>
          <p:cNvPr id="3" name="Subtitle 2"/>
          <p:cNvSpPr>
            <a:spLocks noGrp="1"/>
          </p:cNvSpPr>
          <p:nvPr>
            <p:ph type="subTitle" idx="1"/>
          </p:nvPr>
        </p:nvSpPr>
        <p:spPr>
          <a:xfrm>
            <a:off x="1524000" y="1128889"/>
            <a:ext cx="9144000" cy="5599289"/>
          </a:xfrm>
        </p:spPr>
        <p:txBody>
          <a:bodyPr>
            <a:normAutofit/>
          </a:bodyPr>
          <a:lstStyle/>
          <a:p>
            <a:r>
              <a:rPr lang="en-US" dirty="0" smtClean="0"/>
              <a:t> </a:t>
            </a:r>
          </a:p>
          <a:p>
            <a:endParaRPr lang="en-US" dirty="0" smtClean="0"/>
          </a:p>
          <a:p>
            <a:r>
              <a:rPr lang="en-US" dirty="0" smtClean="0"/>
              <a:t>Web </a:t>
            </a:r>
            <a:r>
              <a:rPr lang="en-US" dirty="0"/>
              <a:t>server controls are a second set of controls designed with a different emphasis. They do not necessarily map one-to-one to HTML server controls. Instead, they are defined as abstract controls in which the actual markup rendered by the control can be quite different from the model that you program against</a:t>
            </a:r>
            <a:r>
              <a:rPr lang="en-US" dirty="0" smtClean="0"/>
              <a:t>. Web </a:t>
            </a:r>
            <a:r>
              <a:rPr lang="en-US" dirty="0"/>
              <a:t>server control might be rendered in a table or as inline text with other markup.</a:t>
            </a:r>
          </a:p>
          <a:p>
            <a:r>
              <a:rPr lang="en-US" dirty="0"/>
              <a:t>Web server controls include traditional form controls such as buttons and text boxes as well as complex controls such as tables. They also include controls that provide commonly used form functionality such as displaying data in a grid, choosing dates, displaying menus, and so on.</a:t>
            </a:r>
          </a:p>
          <a:p>
            <a:endParaRPr lang="en-IN" dirty="0"/>
          </a:p>
        </p:txBody>
      </p:sp>
    </p:spTree>
    <p:extLst>
      <p:ext uri="{BB962C8B-B14F-4D97-AF65-F5344CB8AC3E}">
        <p14:creationId xmlns="" xmlns:p14="http://schemas.microsoft.com/office/powerpoint/2010/main" val="3958182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2069" y="0"/>
            <a:ext cx="11969931" cy="5755422"/>
          </a:xfrm>
          <a:prstGeom prst="rect">
            <a:avLst/>
          </a:prstGeom>
        </p:spPr>
        <p:txBody>
          <a:bodyPr wrap="square">
            <a:spAutoFit/>
          </a:bodyPr>
          <a:lstStyle/>
          <a:p>
            <a:pPr algn="ctr"/>
            <a:endParaRPr lang="en-US" sz="2800" b="1" dirty="0" smtClean="0"/>
          </a:p>
          <a:p>
            <a:pPr algn="ctr"/>
            <a:r>
              <a:rPr lang="en-US" sz="2800" b="1" dirty="0" smtClean="0"/>
              <a:t>WEB SERVER CONTROLS OFFER THE FOLLOWING FEATURES:</a:t>
            </a:r>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r>
              <a:rPr lang="en-US" sz="2400" dirty="0" smtClean="0"/>
              <a:t>A </a:t>
            </a:r>
            <a:r>
              <a:rPr lang="en-US" sz="2400" dirty="0" smtClean="0"/>
              <a:t>rich object model that provides type-safe programming capabilities.</a:t>
            </a:r>
          </a:p>
          <a:p>
            <a:pPr marL="342900" indent="-342900">
              <a:buFont typeface="Arial" panose="020B0604020202020204" pitchFamily="34" charset="0"/>
              <a:buChar char="•"/>
            </a:pPr>
            <a:r>
              <a:rPr lang="en-US" sz="2400" dirty="0" smtClean="0"/>
              <a:t>Automatic browser detection. The controls can detect browser capabilities and render appropriate markup.</a:t>
            </a:r>
          </a:p>
          <a:p>
            <a:pPr marL="342900" indent="-342900">
              <a:buFont typeface="Arial" panose="020B0604020202020204" pitchFamily="34" charset="0"/>
              <a:buChar char="•"/>
            </a:pPr>
            <a:r>
              <a:rPr lang="en-US" sz="2400" dirty="0" smtClean="0"/>
              <a:t>For some controls, the ability to define your own layout for the control using </a:t>
            </a:r>
            <a:r>
              <a:rPr lang="en-US" sz="2400" dirty="0" smtClean="0"/>
              <a:t>templates.</a:t>
            </a:r>
            <a:endParaRPr lang="en-US" sz="2400" dirty="0" smtClean="0"/>
          </a:p>
          <a:p>
            <a:pPr marL="342900" indent="-342900">
              <a:buFont typeface="Arial" panose="020B0604020202020204" pitchFamily="34" charset="0"/>
              <a:buChar char="•"/>
            </a:pPr>
            <a:r>
              <a:rPr lang="en-US" sz="2400" dirty="0" smtClean="0"/>
              <a:t>For some controls, the ability to specify whether a control's event causes immediate posting to the server or is instead cached and raised when the page is submitted.</a:t>
            </a:r>
          </a:p>
          <a:p>
            <a:pPr marL="342900" indent="-342900">
              <a:buFont typeface="Arial" panose="020B0604020202020204" pitchFamily="34" charset="0"/>
              <a:buChar char="•"/>
            </a:pPr>
            <a:r>
              <a:rPr lang="en-US" sz="2400" dirty="0" smtClean="0"/>
              <a:t>Support for themes, which enable you to define a consistent look for controls throughout your site</a:t>
            </a:r>
            <a:r>
              <a:rPr lang="en-US" sz="2400" dirty="0" smtClean="0"/>
              <a:t>.</a:t>
            </a:r>
            <a:endParaRPr lang="en-US" sz="2400" dirty="0" smtClean="0"/>
          </a:p>
          <a:p>
            <a:pPr marL="342900" indent="-342900">
              <a:buFont typeface="Arial" panose="020B0604020202020204" pitchFamily="34" charset="0"/>
              <a:buChar char="•"/>
            </a:pPr>
            <a:r>
              <a:rPr lang="en-US" sz="2400" dirty="0" smtClean="0"/>
              <a:t>Ability to pass events from a nested control (such as a button in a table) to the container control.</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14490"/>
            <a:ext cx="12192000" cy="6643510"/>
          </a:xfrm>
          <a:prstGeom prst="rect">
            <a:avLst/>
          </a:prstGeom>
        </p:spPr>
      </p:pic>
    </p:spTree>
    <p:extLst>
      <p:ext uri="{BB962C8B-B14F-4D97-AF65-F5344CB8AC3E}">
        <p14:creationId xmlns="" xmlns:p14="http://schemas.microsoft.com/office/powerpoint/2010/main" val="3266237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445</Words>
  <Application>Microsoft Office PowerPoint</Application>
  <PresentationFormat>Custom</PresentationFormat>
  <Paragraphs>35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ASP.NET TECHNOLOGIES</vt:lpstr>
      <vt:lpstr>ASP.NET Web Server Controls </vt:lpstr>
      <vt:lpstr>HTML Server Controls </vt:lpstr>
      <vt:lpstr>Slide 4</vt:lpstr>
      <vt:lpstr>Web Server Controls </vt:lpstr>
      <vt:lpstr>Slide 6</vt:lpstr>
      <vt:lpstr>Slide 7</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ASP.NET Web Server Controls </dc:title>
  <dc:creator>Hewlett-Packard Company</dc:creator>
  <cp:lastModifiedBy>Os</cp:lastModifiedBy>
  <cp:revision>3</cp:revision>
  <dcterms:created xsi:type="dcterms:W3CDTF">2022-07-23T07:06:23Z</dcterms:created>
  <dcterms:modified xsi:type="dcterms:W3CDTF">2022-07-25T06:05:49Z</dcterms:modified>
</cp:coreProperties>
</file>